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8" r:id="rId2"/>
    <p:sldId id="274" r:id="rId3"/>
    <p:sldId id="317" r:id="rId4"/>
    <p:sldId id="326" r:id="rId5"/>
    <p:sldId id="327" r:id="rId6"/>
    <p:sldId id="328" r:id="rId7"/>
    <p:sldId id="329" r:id="rId8"/>
    <p:sldId id="330" r:id="rId9"/>
    <p:sldId id="331" r:id="rId10"/>
    <p:sldId id="340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15" r:id="rId20"/>
    <p:sldId id="275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sio Paixao" initials="CP" lastIdx="1" clrIdx="0">
    <p:extLst>
      <p:ext uri="{19B8F6BF-5375-455C-9EA6-DF929625EA0E}">
        <p15:presenceInfo xmlns:p15="http://schemas.microsoft.com/office/powerpoint/2012/main" userId="4a47030463f28b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1D"/>
    <a:srgbClr val="FFFFB7"/>
    <a:srgbClr val="FFFF5D"/>
    <a:srgbClr val="C6EDA9"/>
    <a:srgbClr val="69BE28"/>
    <a:srgbClr val="FFDAA3"/>
    <a:srgbClr val="FFB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3" autoAdjust="0"/>
    <p:restoredTop sz="87112" autoAdjust="0"/>
  </p:normalViewPr>
  <p:slideViewPr>
    <p:cSldViewPr snapToGrid="0" snapToObjects="1">
      <p:cViewPr varScale="1">
        <p:scale>
          <a:sx n="75" d="100"/>
          <a:sy n="75" d="100"/>
        </p:scale>
        <p:origin x="1733" y="58"/>
      </p:cViewPr>
      <p:guideLst>
        <p:guide orient="horz" pos="2160"/>
        <p:guide pos="2880"/>
      </p:guideLst>
    </p:cSldViewPr>
  </p:slideViewPr>
  <p:notesTextViewPr>
    <p:cViewPr>
      <p:scale>
        <a:sx n="89" d="100"/>
        <a:sy n="89" d="100"/>
      </p:scale>
      <p:origin x="0" y="0"/>
    </p:cViewPr>
  </p:notesTextViewPr>
  <p:sorterViewPr>
    <p:cViewPr>
      <p:scale>
        <a:sx n="100" d="100"/>
        <a:sy n="100" d="100"/>
      </p:scale>
      <p:origin x="0" y="-29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o Paixao" userId="4a47030463f28b7e" providerId="LiveId" clId="{21E90B34-5977-4736-B37A-7F4AFFFF516D}"/>
    <pc:docChg chg="custSel addSld delSld modSld">
      <pc:chgData name="Cassio Paixao" userId="4a47030463f28b7e" providerId="LiveId" clId="{21E90B34-5977-4736-B37A-7F4AFFFF516D}" dt="2018-12-01T03:37:22.106" v="1034" actId="20577"/>
      <pc:docMkLst>
        <pc:docMk/>
      </pc:docMkLst>
      <pc:sldChg chg="modSp">
        <pc:chgData name="Cassio Paixao" userId="4a47030463f28b7e" providerId="LiveId" clId="{21E90B34-5977-4736-B37A-7F4AFFFF516D}" dt="2018-12-01T03:37:22.106" v="1034" actId="20577"/>
        <pc:sldMkLst>
          <pc:docMk/>
          <pc:sldMk cId="1325874553" sldId="284"/>
        </pc:sldMkLst>
        <pc:spChg chg="mod">
          <ac:chgData name="Cassio Paixao" userId="4a47030463f28b7e" providerId="LiveId" clId="{21E90B34-5977-4736-B37A-7F4AFFFF516D}" dt="2018-12-01T03:37:22.106" v="1034" actId="20577"/>
          <ac:spMkLst>
            <pc:docMk/>
            <pc:sldMk cId="1325874553" sldId="284"/>
            <ac:spMk id="7" creationId="{00000000-0000-0000-0000-000000000000}"/>
          </ac:spMkLst>
        </pc:spChg>
      </pc:sldChg>
      <pc:sldChg chg="del">
        <pc:chgData name="Cassio Paixao" userId="4a47030463f28b7e" providerId="LiveId" clId="{21E90B34-5977-4736-B37A-7F4AFFFF516D}" dt="2018-12-01T01:08:27.665" v="0" actId="2696"/>
        <pc:sldMkLst>
          <pc:docMk/>
          <pc:sldMk cId="3298745937" sldId="325"/>
        </pc:sldMkLst>
      </pc:sldChg>
      <pc:sldChg chg="modSp">
        <pc:chgData name="Cassio Paixao" userId="4a47030463f28b7e" providerId="LiveId" clId="{21E90B34-5977-4736-B37A-7F4AFFFF516D}" dt="2018-12-01T01:08:31.653" v="3" actId="20577"/>
        <pc:sldMkLst>
          <pc:docMk/>
          <pc:sldMk cId="2869212719" sldId="326"/>
        </pc:sldMkLst>
        <pc:spChg chg="mod">
          <ac:chgData name="Cassio Paixao" userId="4a47030463f28b7e" providerId="LiveId" clId="{21E90B34-5977-4736-B37A-7F4AFFFF516D}" dt="2018-12-01T01:08:31.653" v="3" actId="20577"/>
          <ac:spMkLst>
            <pc:docMk/>
            <pc:sldMk cId="2869212719" sldId="326"/>
            <ac:spMk id="3" creationId="{00000000-0000-0000-0000-000000000000}"/>
          </ac:spMkLst>
        </pc:spChg>
      </pc:sldChg>
      <pc:sldChg chg="modSp">
        <pc:chgData name="Cassio Paixao" userId="4a47030463f28b7e" providerId="LiveId" clId="{21E90B34-5977-4736-B37A-7F4AFFFF516D}" dt="2018-12-01T01:31:25.624" v="64" actId="20577"/>
        <pc:sldMkLst>
          <pc:docMk/>
          <pc:sldMk cId="436392081" sldId="327"/>
        </pc:sldMkLst>
        <pc:spChg chg="mod">
          <ac:chgData name="Cassio Paixao" userId="4a47030463f28b7e" providerId="LiveId" clId="{21E90B34-5977-4736-B37A-7F4AFFFF516D}" dt="2018-12-01T01:08:44.477" v="4" actId="20577"/>
          <ac:spMkLst>
            <pc:docMk/>
            <pc:sldMk cId="436392081" sldId="327"/>
            <ac:spMk id="2" creationId="{00000000-0000-0000-0000-000000000000}"/>
          </ac:spMkLst>
        </pc:spChg>
        <pc:spChg chg="mod">
          <ac:chgData name="Cassio Paixao" userId="4a47030463f28b7e" providerId="LiveId" clId="{21E90B34-5977-4736-B37A-7F4AFFFF516D}" dt="2018-12-01T01:31:25.624" v="64" actId="20577"/>
          <ac:spMkLst>
            <pc:docMk/>
            <pc:sldMk cId="436392081" sldId="327"/>
            <ac:spMk id="7" creationId="{CCEB9C6A-D5AB-4FE6-B672-5D0188A93F24}"/>
          </ac:spMkLst>
        </pc:spChg>
      </pc:sldChg>
      <pc:sldChg chg="modSp">
        <pc:chgData name="Cassio Paixao" userId="4a47030463f28b7e" providerId="LiveId" clId="{21E90B34-5977-4736-B37A-7F4AFFFF516D}" dt="2018-12-01T01:09:15.935" v="9" actId="255"/>
        <pc:sldMkLst>
          <pc:docMk/>
          <pc:sldMk cId="774696461" sldId="328"/>
        </pc:sldMkLst>
        <pc:spChg chg="mod">
          <ac:chgData name="Cassio Paixao" userId="4a47030463f28b7e" providerId="LiveId" clId="{21E90B34-5977-4736-B37A-7F4AFFFF516D}" dt="2018-12-01T01:09:15.935" v="9" actId="255"/>
          <ac:spMkLst>
            <pc:docMk/>
            <pc:sldMk cId="774696461" sldId="328"/>
            <ac:spMk id="2" creationId="{00000000-0000-0000-0000-000000000000}"/>
          </ac:spMkLst>
        </pc:spChg>
      </pc:sldChg>
      <pc:sldChg chg="modSp">
        <pc:chgData name="Cassio Paixao" userId="4a47030463f28b7e" providerId="LiveId" clId="{21E90B34-5977-4736-B37A-7F4AFFFF516D}" dt="2018-12-01T01:13:50.676" v="26" actId="20577"/>
        <pc:sldMkLst>
          <pc:docMk/>
          <pc:sldMk cId="905566660" sldId="330"/>
        </pc:sldMkLst>
        <pc:spChg chg="mod">
          <ac:chgData name="Cassio Paixao" userId="4a47030463f28b7e" providerId="LiveId" clId="{21E90B34-5977-4736-B37A-7F4AFFFF516D}" dt="2018-12-01T01:13:50.676" v="26" actId="20577"/>
          <ac:spMkLst>
            <pc:docMk/>
            <pc:sldMk cId="905566660" sldId="330"/>
            <ac:spMk id="15" creationId="{DDFDAB14-A9EC-4EF8-A53D-3C3760839E4E}"/>
          </ac:spMkLst>
        </pc:spChg>
      </pc:sldChg>
      <pc:sldChg chg="modSp">
        <pc:chgData name="Cassio Paixao" userId="4a47030463f28b7e" providerId="LiveId" clId="{21E90B34-5977-4736-B37A-7F4AFFFF516D}" dt="2018-12-01T02:04:22.070" v="85" actId="20577"/>
        <pc:sldMkLst>
          <pc:docMk/>
          <pc:sldMk cId="1958948766" sldId="331"/>
        </pc:sldMkLst>
        <pc:spChg chg="mod">
          <ac:chgData name="Cassio Paixao" userId="4a47030463f28b7e" providerId="LiveId" clId="{21E90B34-5977-4736-B37A-7F4AFFFF516D}" dt="2018-12-01T01:14:07.272" v="30" actId="20577"/>
          <ac:spMkLst>
            <pc:docMk/>
            <pc:sldMk cId="1958948766" sldId="331"/>
            <ac:spMk id="2" creationId="{00000000-0000-0000-0000-000000000000}"/>
          </ac:spMkLst>
        </pc:spChg>
        <pc:spChg chg="mod">
          <ac:chgData name="Cassio Paixao" userId="4a47030463f28b7e" providerId="LiveId" clId="{21E90B34-5977-4736-B37A-7F4AFFFF516D}" dt="2018-12-01T02:04:22.070" v="85" actId="20577"/>
          <ac:spMkLst>
            <pc:docMk/>
            <pc:sldMk cId="1958948766" sldId="331"/>
            <ac:spMk id="15" creationId="{DDFDAB14-A9EC-4EF8-A53D-3C3760839E4E}"/>
          </ac:spMkLst>
        </pc:spChg>
      </pc:sldChg>
      <pc:sldChg chg="modSp">
        <pc:chgData name="Cassio Paixao" userId="4a47030463f28b7e" providerId="LiveId" clId="{21E90B34-5977-4736-B37A-7F4AFFFF516D}" dt="2018-12-01T01:15:21.504" v="37" actId="20577"/>
        <pc:sldMkLst>
          <pc:docMk/>
          <pc:sldMk cId="2788580814" sldId="332"/>
        </pc:sldMkLst>
        <pc:spChg chg="mod">
          <ac:chgData name="Cassio Paixao" userId="4a47030463f28b7e" providerId="LiveId" clId="{21E90B34-5977-4736-B37A-7F4AFFFF516D}" dt="2018-12-01T01:15:21.504" v="37" actId="20577"/>
          <ac:spMkLst>
            <pc:docMk/>
            <pc:sldMk cId="2788580814" sldId="332"/>
            <ac:spMk id="2" creationId="{00000000-0000-0000-0000-000000000000}"/>
          </ac:spMkLst>
        </pc:spChg>
      </pc:sldChg>
      <pc:sldChg chg="modSp">
        <pc:chgData name="Cassio Paixao" userId="4a47030463f28b7e" providerId="LiveId" clId="{21E90B34-5977-4736-B37A-7F4AFFFF516D}" dt="2018-12-01T01:15:36.423" v="39"/>
        <pc:sldMkLst>
          <pc:docMk/>
          <pc:sldMk cId="1786113409" sldId="333"/>
        </pc:sldMkLst>
        <pc:spChg chg="mod">
          <ac:chgData name="Cassio Paixao" userId="4a47030463f28b7e" providerId="LiveId" clId="{21E90B34-5977-4736-B37A-7F4AFFFF516D}" dt="2018-12-01T01:15:36.423" v="39"/>
          <ac:spMkLst>
            <pc:docMk/>
            <pc:sldMk cId="1786113409" sldId="333"/>
            <ac:spMk id="2" creationId="{00000000-0000-0000-0000-000000000000}"/>
          </ac:spMkLst>
        </pc:spChg>
      </pc:sldChg>
      <pc:sldChg chg="addSp delSp modSp add">
        <pc:chgData name="Cassio Paixao" userId="4a47030463f28b7e" providerId="LiveId" clId="{21E90B34-5977-4736-B37A-7F4AFFFF516D}" dt="2018-12-01T02:35:16.168" v="395" actId="20577"/>
        <pc:sldMkLst>
          <pc:docMk/>
          <pc:sldMk cId="2901895370" sldId="337"/>
        </pc:sldMkLst>
        <pc:spChg chg="mod">
          <ac:chgData name="Cassio Paixao" userId="4a47030463f28b7e" providerId="LiveId" clId="{21E90B34-5977-4736-B37A-7F4AFFFF516D}" dt="2018-12-01T02:27:25.537" v="93" actId="20577"/>
          <ac:spMkLst>
            <pc:docMk/>
            <pc:sldMk cId="2901895370" sldId="337"/>
            <ac:spMk id="2" creationId="{00000000-0000-0000-0000-000000000000}"/>
          </ac:spMkLst>
        </pc:spChg>
        <pc:spChg chg="add del mod">
          <ac:chgData name="Cassio Paixao" userId="4a47030463f28b7e" providerId="LiveId" clId="{21E90B34-5977-4736-B37A-7F4AFFFF516D}" dt="2018-12-01T02:28:13.226" v="108" actId="478"/>
          <ac:spMkLst>
            <pc:docMk/>
            <pc:sldMk cId="2901895370" sldId="337"/>
            <ac:spMk id="5" creationId="{5945A699-BB0D-47C3-8F42-FE930CC694AE}"/>
          </ac:spMkLst>
        </pc:spChg>
        <pc:spChg chg="add mod">
          <ac:chgData name="Cassio Paixao" userId="4a47030463f28b7e" providerId="LiveId" clId="{21E90B34-5977-4736-B37A-7F4AFFFF516D}" dt="2018-12-01T02:35:16.168" v="395" actId="20577"/>
          <ac:spMkLst>
            <pc:docMk/>
            <pc:sldMk cId="2901895370" sldId="337"/>
            <ac:spMk id="6" creationId="{E018AA91-B988-4288-AB4E-80AF2D005500}"/>
          </ac:spMkLst>
        </pc:spChg>
        <pc:spChg chg="mod">
          <ac:chgData name="Cassio Paixao" userId="4a47030463f28b7e" providerId="LiveId" clId="{21E90B34-5977-4736-B37A-7F4AFFFF516D}" dt="2018-12-01T01:25:44.371" v="52" actId="5793"/>
          <ac:spMkLst>
            <pc:docMk/>
            <pc:sldMk cId="2901895370" sldId="337"/>
            <ac:spMk id="10" creationId="{F7650C21-4F4B-4705-9032-55BF72846623}"/>
          </ac:spMkLst>
        </pc:spChg>
        <pc:picChg chg="del">
          <ac:chgData name="Cassio Paixao" userId="4a47030463f28b7e" providerId="LiveId" clId="{21E90B34-5977-4736-B37A-7F4AFFFF516D}" dt="2018-12-01T01:25:41.861" v="50" actId="478"/>
          <ac:picMkLst>
            <pc:docMk/>
            <pc:sldMk cId="2901895370" sldId="337"/>
            <ac:picMk id="5" creationId="{AAD1C2FF-0D49-4139-A87D-6329AA503786}"/>
          </ac:picMkLst>
        </pc:picChg>
      </pc:sldChg>
      <pc:sldChg chg="modSp add">
        <pc:chgData name="Cassio Paixao" userId="4a47030463f28b7e" providerId="LiveId" clId="{21E90B34-5977-4736-B37A-7F4AFFFF516D}" dt="2018-12-01T02:50:24.498" v="629" actId="20577"/>
        <pc:sldMkLst>
          <pc:docMk/>
          <pc:sldMk cId="2256867310" sldId="338"/>
        </pc:sldMkLst>
        <pc:spChg chg="mod">
          <ac:chgData name="Cassio Paixao" userId="4a47030463f28b7e" providerId="LiveId" clId="{21E90B34-5977-4736-B37A-7F4AFFFF516D}" dt="2018-12-01T02:36:01.068" v="408" actId="20577"/>
          <ac:spMkLst>
            <pc:docMk/>
            <pc:sldMk cId="2256867310" sldId="338"/>
            <ac:spMk id="2" creationId="{00000000-0000-0000-0000-000000000000}"/>
          </ac:spMkLst>
        </pc:spChg>
        <pc:spChg chg="mod">
          <ac:chgData name="Cassio Paixao" userId="4a47030463f28b7e" providerId="LiveId" clId="{21E90B34-5977-4736-B37A-7F4AFFFF516D}" dt="2018-12-01T02:50:24.498" v="629" actId="20577"/>
          <ac:spMkLst>
            <pc:docMk/>
            <pc:sldMk cId="2256867310" sldId="338"/>
            <ac:spMk id="6" creationId="{E018AA91-B988-4288-AB4E-80AF2D005500}"/>
          </ac:spMkLst>
        </pc:spChg>
      </pc:sldChg>
      <pc:sldChg chg="addSp delSp modSp add">
        <pc:chgData name="Cassio Paixao" userId="4a47030463f28b7e" providerId="LiveId" clId="{21E90B34-5977-4736-B37A-7F4AFFFF516D}" dt="2018-12-01T03:20:02.626" v="918" actId="20577"/>
        <pc:sldMkLst>
          <pc:docMk/>
          <pc:sldMk cId="3155310456" sldId="339"/>
        </pc:sldMkLst>
        <pc:spChg chg="mod">
          <ac:chgData name="Cassio Paixao" userId="4a47030463f28b7e" providerId="LiveId" clId="{21E90B34-5977-4736-B37A-7F4AFFFF516D}" dt="2018-12-01T03:20:02.626" v="918" actId="20577"/>
          <ac:spMkLst>
            <pc:docMk/>
            <pc:sldMk cId="3155310456" sldId="339"/>
            <ac:spMk id="2" creationId="{00000000-0000-0000-0000-000000000000}"/>
          </ac:spMkLst>
        </pc:spChg>
        <pc:spChg chg="mod">
          <ac:chgData name="Cassio Paixao" userId="4a47030463f28b7e" providerId="LiveId" clId="{21E90B34-5977-4736-B37A-7F4AFFFF516D}" dt="2018-12-01T03:16:31.678" v="888" actId="113"/>
          <ac:spMkLst>
            <pc:docMk/>
            <pc:sldMk cId="3155310456" sldId="339"/>
            <ac:spMk id="6" creationId="{E018AA91-B988-4288-AB4E-80AF2D005500}"/>
          </ac:spMkLst>
        </pc:spChg>
        <pc:picChg chg="add del mod">
          <ac:chgData name="Cassio Paixao" userId="4a47030463f28b7e" providerId="LiveId" clId="{21E90B34-5977-4736-B37A-7F4AFFFF516D}" dt="2018-12-01T03:18:54.779" v="894" actId="478"/>
          <ac:picMkLst>
            <pc:docMk/>
            <pc:sldMk cId="3155310456" sldId="339"/>
            <ac:picMk id="4" creationId="{A9343211-30FD-4162-978A-AF4CDA0CBB1C}"/>
          </ac:picMkLst>
        </pc:picChg>
      </pc:sldChg>
      <pc:sldChg chg="addSp delSp modSp add">
        <pc:chgData name="Cassio Paixao" userId="4a47030463f28b7e" providerId="LiveId" clId="{21E90B34-5977-4736-B37A-7F4AFFFF516D}" dt="2018-12-01T03:35:47.555" v="1030" actId="1076"/>
        <pc:sldMkLst>
          <pc:docMk/>
          <pc:sldMk cId="2343335968" sldId="340"/>
        </pc:sldMkLst>
        <pc:spChg chg="add mod">
          <ac:chgData name="Cassio Paixao" userId="4a47030463f28b7e" providerId="LiveId" clId="{21E90B34-5977-4736-B37A-7F4AFFFF516D}" dt="2018-12-01T03:35:34.858" v="1029" actId="27636"/>
          <ac:spMkLst>
            <pc:docMk/>
            <pc:sldMk cId="2343335968" sldId="340"/>
            <ac:spMk id="11" creationId="{94B08C90-61B9-4141-9B3C-484773AB8DEF}"/>
          </ac:spMkLst>
        </pc:spChg>
        <pc:spChg chg="mod">
          <ac:chgData name="Cassio Paixao" userId="4a47030463f28b7e" providerId="LiveId" clId="{21E90B34-5977-4736-B37A-7F4AFFFF516D}" dt="2018-12-01T03:35:47.555" v="1030" actId="1076"/>
          <ac:spMkLst>
            <pc:docMk/>
            <pc:sldMk cId="2343335968" sldId="340"/>
            <ac:spMk id="15" creationId="{DDFDAB14-A9EC-4EF8-A53D-3C3760839E4E}"/>
          </ac:spMkLst>
        </pc:spChg>
        <pc:picChg chg="add mod">
          <ac:chgData name="Cassio Paixao" userId="4a47030463f28b7e" providerId="LiveId" clId="{21E90B34-5977-4736-B37A-7F4AFFFF516D}" dt="2018-12-01T03:32:49.778" v="955" actId="1076"/>
          <ac:picMkLst>
            <pc:docMk/>
            <pc:sldMk cId="2343335968" sldId="340"/>
            <ac:picMk id="4" creationId="{4CB74DAF-1313-4FB6-8550-7E51FC2D3787}"/>
          </ac:picMkLst>
        </pc:picChg>
        <pc:picChg chg="del">
          <ac:chgData name="Cassio Paixao" userId="4a47030463f28b7e" providerId="LiveId" clId="{21E90B34-5977-4736-B37A-7F4AFFFF516D}" dt="2018-12-01T03:32:40.126" v="950" actId="478"/>
          <ac:picMkLst>
            <pc:docMk/>
            <pc:sldMk cId="2343335968" sldId="340"/>
            <ac:picMk id="8" creationId="{9959D057-C492-4746-B52B-D2AAACE1C5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E9FED-4A5A-440E-9ADD-96E04009DFF9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E8E53-FB47-4CBB-8CE0-B6A37821A0A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3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01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03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99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96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77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6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79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9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62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and Answers section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0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2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7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2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71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0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2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35149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2320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168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292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03072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947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3426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8460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59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024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9716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lock3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siolpaixao90/knot-iot-blockchai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assiolpaixao90/blockchain-iot-jsdayreci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5595041" y="245460"/>
            <a:ext cx="354895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74" y="2298032"/>
            <a:ext cx="5692370" cy="3765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5718467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askerville Old Face" panose="02020602080505020303" pitchFamily="18" charset="0"/>
              </a:rPr>
              <a:t>Cássio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Paixão</a:t>
            </a:r>
            <a:endParaRPr lang="en-US" sz="2400" dirty="0">
              <a:latin typeface="Baskerville Old Face" panose="02020602080505020303" pitchFamily="18" charset="0"/>
            </a:endParaRPr>
          </a:p>
          <a:p>
            <a:pPr algn="ctr"/>
            <a:r>
              <a:rPr lang="en-US" sz="2400" dirty="0" err="1">
                <a:latin typeface="Baskerville Old Face" panose="02020602080505020303" pitchFamily="18" charset="0"/>
              </a:rPr>
              <a:t>Especialista</a:t>
            </a:r>
            <a:r>
              <a:rPr lang="en-US" sz="2400" dirty="0">
                <a:latin typeface="Baskerville Old Face" panose="02020602080505020303" pitchFamily="18" charset="0"/>
              </a:rPr>
              <a:t> </a:t>
            </a:r>
            <a:r>
              <a:rPr lang="en-US" sz="2400" dirty="0" err="1">
                <a:latin typeface="Baskerville Old Face" panose="02020602080505020303" pitchFamily="18" charset="0"/>
              </a:rPr>
              <a:t>em</a:t>
            </a:r>
            <a:r>
              <a:rPr lang="en-US" sz="2400" dirty="0">
                <a:latin typeface="Baskerville Old Face" panose="02020602080505020303" pitchFamily="18" charset="0"/>
              </a:rPr>
              <a:t> Internet das </a:t>
            </a:r>
            <a:r>
              <a:rPr lang="en-US" sz="2400" dirty="0" err="1">
                <a:latin typeface="Baskerville Old Face" panose="02020602080505020303" pitchFamily="18" charset="0"/>
              </a:rPr>
              <a:t>Coisas</a:t>
            </a:r>
            <a:endParaRPr lang="en-US" sz="2400" dirty="0">
              <a:latin typeface="Baskerville Old Face" panose="020206020805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2994"/>
            <a:ext cx="9143999" cy="139472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latin typeface="Baskerville Old Face" panose="02020602080505020303" pitchFamily="18" charset="0"/>
              </a:rPr>
              <a:t>Aplicando</a:t>
            </a:r>
            <a:r>
              <a:rPr lang="en-US" sz="3200" b="1" dirty="0">
                <a:latin typeface="Baskerville Old Face" panose="02020602080505020303" pitchFamily="18" charset="0"/>
              </a:rPr>
              <a:t> BlockChain no </a:t>
            </a:r>
            <a:r>
              <a:rPr lang="en-US" sz="3200" b="1" dirty="0" err="1">
                <a:latin typeface="Baskerville Old Face" panose="02020602080505020303" pitchFamily="18" charset="0"/>
              </a:rPr>
              <a:t>Contexto</a:t>
            </a:r>
            <a:r>
              <a:rPr lang="en-US" sz="3200" b="1" dirty="0">
                <a:latin typeface="Baskerville Old Face" panose="02020602080505020303" pitchFamily="18" charset="0"/>
              </a:rPr>
              <a:t> de Internet das </a:t>
            </a:r>
            <a:r>
              <a:rPr lang="en-US" sz="3200" b="1" dirty="0" err="1">
                <a:latin typeface="Baskerville Old Face" panose="02020602080505020303" pitchFamily="18" charset="0"/>
              </a:rPr>
              <a:t>Coisas</a:t>
            </a:r>
            <a:endParaRPr lang="en-US" sz="3200" b="1" dirty="0">
              <a:latin typeface="Baskerville Old Face" panose="02020602080505020303" pitchFamily="18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B3DD18F-D8C0-49BF-8C42-B10EA49BEC5A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95712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Desafio da Internet das Coisas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FDAB14-A9EC-4EF8-A53D-3C3760839E4E}"/>
              </a:ext>
            </a:extLst>
          </p:cNvPr>
          <p:cNvSpPr txBox="1">
            <a:spLocks/>
          </p:cNvSpPr>
          <p:nvPr/>
        </p:nvSpPr>
        <p:spPr>
          <a:xfrm>
            <a:off x="412368" y="3429000"/>
            <a:ext cx="3064341" cy="15292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/>
              <a:t>Gartner prevê que os gastos atinjam cerca de 1,5 bilhão de dólares em 2018.</a:t>
            </a:r>
            <a:endParaRPr lang="pt-BR" b="1" dirty="0">
              <a:latin typeface="Bahnschrift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2B5B06-2A45-4C3D-B425-743A32973393}"/>
              </a:ext>
            </a:extLst>
          </p:cNvPr>
          <p:cNvSpPr txBox="1">
            <a:spLocks/>
          </p:cNvSpPr>
          <p:nvPr/>
        </p:nvSpPr>
        <p:spPr>
          <a:xfrm>
            <a:off x="457200" y="1856031"/>
            <a:ext cx="7569200" cy="775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Segurança</a:t>
            </a:r>
            <a:endParaRPr lang="en-US" sz="32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114C571-1E5B-4BB0-B36B-99B97BEE1EBC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B74DAF-1313-4FB6-8550-7E51FC2D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1" y="2864573"/>
            <a:ext cx="5258256" cy="262912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B08C90-61B9-4141-9B3C-484773AB8DEF}"/>
              </a:ext>
            </a:extLst>
          </p:cNvPr>
          <p:cNvSpPr txBox="1">
            <a:spLocks/>
          </p:cNvSpPr>
          <p:nvPr/>
        </p:nvSpPr>
        <p:spPr>
          <a:xfrm>
            <a:off x="5336769" y="5448947"/>
            <a:ext cx="1778000" cy="4295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latin typeface="Bahnschrift Light" panose="020B0502040204020203" pitchFamily="34" charset="0"/>
              </a:rPr>
              <a:t>Fonte Gartner</a:t>
            </a:r>
          </a:p>
        </p:txBody>
      </p:sp>
    </p:spTree>
    <p:extLst>
      <p:ext uri="{BB962C8B-B14F-4D97-AF65-F5344CB8AC3E}">
        <p14:creationId xmlns:p14="http://schemas.microsoft.com/office/powerpoint/2010/main" val="234333596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Bitcoin, a origem do Blockchain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2B5B06-2A45-4C3D-B425-743A32973393}"/>
              </a:ext>
            </a:extLst>
          </p:cNvPr>
          <p:cNvSpPr txBox="1">
            <a:spLocks/>
          </p:cNvSpPr>
          <p:nvPr/>
        </p:nvSpPr>
        <p:spPr>
          <a:xfrm>
            <a:off x="457200" y="1856031"/>
            <a:ext cx="7569200" cy="775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bitcoin </a:t>
            </a:r>
            <a:r>
              <a:rPr lang="en-US" sz="3200" b="1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ou</a:t>
            </a:r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 Bitcoin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6A98DC-8FDA-439F-B98E-F2C6AE5D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630" y="3171122"/>
            <a:ext cx="3448050" cy="25843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b="1" dirty="0"/>
              <a:t>bitcoin</a:t>
            </a:r>
            <a:r>
              <a:rPr lang="pt-BR" dirty="0"/>
              <a:t> está relacionado a moeda digital, criada eletronicamente. 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E44017E-DEA2-4BB3-B063-EC2638A0C9E8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5808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Bitcoin, a origem do Blockchain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B2B5B06-2A45-4C3D-B425-743A32973393}"/>
              </a:ext>
            </a:extLst>
          </p:cNvPr>
          <p:cNvSpPr txBox="1">
            <a:spLocks/>
          </p:cNvSpPr>
          <p:nvPr/>
        </p:nvSpPr>
        <p:spPr>
          <a:xfrm>
            <a:off x="457200" y="1856031"/>
            <a:ext cx="7569200" cy="775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bitcoin </a:t>
            </a:r>
            <a:r>
              <a:rPr lang="en-US" sz="3200" b="1" dirty="0" err="1">
                <a:solidFill>
                  <a:schemeClr val="tx1"/>
                </a:solidFill>
                <a:latin typeface="Bahnschrift Light" panose="020B0502040204020203" pitchFamily="34" charset="0"/>
              </a:rPr>
              <a:t>ou</a:t>
            </a:r>
            <a:r>
              <a:rPr lang="en-US" sz="32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 Bitcoin 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b="1" dirty="0"/>
              <a:t>Bitcoin </a:t>
            </a:r>
            <a:r>
              <a:rPr lang="pt-BR" dirty="0"/>
              <a:t>combinação de redes, protocolos e software </a:t>
            </a:r>
            <a:r>
              <a:rPr lang="pt-BR" dirty="0" err="1"/>
              <a:t>peer</a:t>
            </a:r>
            <a:r>
              <a:rPr lang="pt-BR" dirty="0"/>
              <a:t>-to-</a:t>
            </a:r>
            <a:r>
              <a:rPr lang="pt-BR" dirty="0" err="1"/>
              <a:t>peer</a:t>
            </a:r>
            <a:r>
              <a:rPr lang="pt-BR" dirty="0"/>
              <a:t> (P2P) .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CCFBD3-723F-4735-9A34-252CFE93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149" y="2660694"/>
            <a:ext cx="3453251" cy="300858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C109DB-62D0-4105-ACFE-90B1CA8C2CA1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1134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O que é BlockChain ?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457200" y="286004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/>
              <a:t>Cadeia de dados ligados por </a:t>
            </a:r>
            <a:r>
              <a:rPr lang="pt-BR" b="1" dirty="0"/>
              <a:t>criptografia. 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3F8AFB-676A-43C3-9DEC-A6A3303C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399" y="2550050"/>
            <a:ext cx="4577361" cy="311923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E104B5-59DE-4CE5-B7D4-7468F19584A8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280102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Contrato Inteligente ?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284480" y="2606040"/>
            <a:ext cx="3251199" cy="276860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Bahnschrift Light" panose="020B0502040204020203" pitchFamily="34" charset="0"/>
              </a:rPr>
              <a:t>Protocolo</a:t>
            </a:r>
            <a:r>
              <a:rPr lang="en-US" dirty="0">
                <a:latin typeface="Bahnschrift Light" panose="020B0502040204020203" pitchFamily="34" charset="0"/>
              </a:rPr>
              <a:t> auto-</a:t>
            </a:r>
            <a:r>
              <a:rPr lang="en-US" dirty="0" err="1">
                <a:latin typeface="Bahnschrift Light" panose="020B0502040204020203" pitchFamily="34" charset="0"/>
              </a:rPr>
              <a:t>executável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ahnschrift Light" panose="020B0502040204020203" pitchFamily="34" charset="0"/>
              </a:rPr>
              <a:t>Fazer </a:t>
            </a:r>
            <a:r>
              <a:rPr lang="en-US" dirty="0" err="1">
                <a:latin typeface="Bahnschrift Light" panose="020B0502040204020203" pitchFamily="34" charset="0"/>
              </a:rPr>
              <a:t>negócio</a:t>
            </a:r>
            <a:r>
              <a:rPr lang="en-US" dirty="0">
                <a:latin typeface="Bahnschrift Light" panose="020B0502040204020203" pitchFamily="34" charset="0"/>
              </a:rPr>
              <a:t> com </a:t>
            </a:r>
            <a:r>
              <a:rPr lang="en-US" dirty="0" err="1">
                <a:latin typeface="Bahnschrift Light" panose="020B0502040204020203" pitchFamily="34" charset="0"/>
              </a:rPr>
              <a:t>desconhecidos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Bahnschrift Light" panose="020B0502040204020203" pitchFamily="34" charset="0"/>
              </a:rPr>
              <a:t>Condições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Contratuais</a:t>
            </a:r>
            <a:r>
              <a:rPr lang="en-US" dirty="0">
                <a:latin typeface="Bahnschrift Light" panose="020B0502040204020203" pitchFamily="34" charset="0"/>
              </a:rPr>
              <a:t> ( </a:t>
            </a:r>
            <a:r>
              <a:rPr lang="en-US" dirty="0" err="1">
                <a:latin typeface="Bahnschrift Light" panose="020B0502040204020203" pitchFamily="34" charset="0"/>
              </a:rPr>
              <a:t>confidencialidade</a:t>
            </a:r>
            <a:r>
              <a:rPr lang="en-US" dirty="0">
                <a:latin typeface="Bahnschrift Light" panose="020B0502040204020203" pitchFamily="34" charset="0"/>
              </a:rPr>
              <a:t>, </a:t>
            </a:r>
            <a:r>
              <a:rPr lang="en-US" dirty="0" err="1">
                <a:latin typeface="Bahnschrift Light" panose="020B0502040204020203" pitchFamily="34" charset="0"/>
              </a:rPr>
              <a:t>cumprimento</a:t>
            </a:r>
            <a:r>
              <a:rPr lang="en-US" dirty="0">
                <a:latin typeface="Bahnschrift Light" panose="020B0502040204020203" pitchFamily="34" charset="0"/>
              </a:rPr>
              <a:t> e </a:t>
            </a:r>
            <a:r>
              <a:rPr lang="en-US" dirty="0" err="1">
                <a:latin typeface="Bahnschrift Light" panose="020B0502040204020203" pitchFamily="34" charset="0"/>
              </a:rPr>
              <a:t>garantias</a:t>
            </a:r>
            <a:r>
              <a:rPr lang="en-US" dirty="0">
                <a:latin typeface="Bahnschrift Light" panose="020B0502040204020203" pitchFamily="34" charset="0"/>
              </a:rPr>
              <a:t> 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7D6ACB-0573-44D1-997D-59FDD949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84" y="2843847"/>
            <a:ext cx="4684416" cy="26323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D886338-CB92-43C9-B03F-CE7152DA2442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71228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Consenso 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284480" y="323596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>
                <a:latin typeface="Bahnschrift Light" panose="020B0502040204020203" pitchFamily="34" charset="0"/>
              </a:rPr>
              <a:t>Meio</a:t>
            </a:r>
            <a:r>
              <a:rPr lang="en-US" dirty="0">
                <a:latin typeface="Bahnschrift Light" panose="020B0502040204020203" pitchFamily="34" charset="0"/>
              </a:rPr>
              <a:t> de </a:t>
            </a:r>
            <a:r>
              <a:rPr lang="en-US" dirty="0" err="1">
                <a:latin typeface="Bahnschrift Light" panose="020B0502040204020203" pitchFamily="34" charset="0"/>
              </a:rPr>
              <a:t>concordar</a:t>
            </a:r>
            <a:r>
              <a:rPr lang="en-US" dirty="0">
                <a:latin typeface="Bahnschrift Light" panose="020B0502040204020203" pitchFamily="34" charset="0"/>
              </a:rPr>
              <a:t> com </a:t>
            </a:r>
            <a:r>
              <a:rPr lang="en-US" dirty="0" err="1">
                <a:latin typeface="Bahnschrift Light" panose="020B0502040204020203" pitchFamily="34" charset="0"/>
              </a:rPr>
              <a:t>os</a:t>
            </a:r>
            <a:r>
              <a:rPr lang="en-US" dirty="0">
                <a:latin typeface="Bahnschrift Light" panose="020B0502040204020203" pitchFamily="34" charset="0"/>
              </a:rPr>
              <a:t> pares </a:t>
            </a:r>
            <a:r>
              <a:rPr lang="en-US" dirty="0" err="1">
                <a:latin typeface="Bahnschrift Light" panose="020B0502040204020203" pitchFamily="34" charset="0"/>
              </a:rPr>
              <a:t>na</a:t>
            </a:r>
            <a:r>
              <a:rPr lang="en-US" dirty="0">
                <a:latin typeface="Bahnschrift Light" panose="020B0502040204020203" pitchFamily="34" charset="0"/>
              </a:rPr>
              <a:t> rede.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D1C2FF-0D49-4139-A87D-6329AA50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49" y="2689860"/>
            <a:ext cx="4649107" cy="26035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9D48BB4-CAF6-433B-A622-1071BA6CDE7B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93453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Por que NodeJS para IoT?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284480" y="323596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9D48BB4-CAF6-433B-A622-1071BA6CDE7B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18AA91-B988-4288-AB4E-80AF2D005500}"/>
              </a:ext>
            </a:extLst>
          </p:cNvPr>
          <p:cNvSpPr txBox="1">
            <a:spLocks/>
          </p:cNvSpPr>
          <p:nvPr/>
        </p:nvSpPr>
        <p:spPr>
          <a:xfrm>
            <a:off x="284480" y="2606040"/>
            <a:ext cx="7569200" cy="2768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latin typeface="Bahnschrift Light" panose="020B0502040204020203" pitchFamily="34" charset="0"/>
              </a:rPr>
              <a:t>Rápido</a:t>
            </a:r>
            <a:r>
              <a:rPr lang="en-US" b="1" dirty="0">
                <a:latin typeface="Bahnschrift Light" panose="020B0502040204020203" pitchFamily="34" charset="0"/>
              </a:rPr>
              <a:t> </a:t>
            </a:r>
            <a:r>
              <a:rPr lang="en-US" dirty="0">
                <a:latin typeface="Bahnschrift Light" panose="020B0502040204020203" pitchFamily="34" charset="0"/>
              </a:rPr>
              <a:t>– Apps </a:t>
            </a:r>
            <a:r>
              <a:rPr lang="en-US" dirty="0" err="1">
                <a:latin typeface="Bahnschrift Light" panose="020B0502040204020203" pitchFamily="34" charset="0"/>
              </a:rPr>
              <a:t>escalonáveis</a:t>
            </a:r>
            <a:r>
              <a:rPr lang="en-US" dirty="0">
                <a:latin typeface="Bahnschrift Light" panose="020B0502040204020203" pitchFamily="34" charset="0"/>
              </a:rPr>
              <a:t>, </a:t>
            </a:r>
            <a:r>
              <a:rPr lang="en-US" dirty="0" err="1">
                <a:latin typeface="Bahnschrift Light" panose="020B0502040204020203" pitchFamily="34" charset="0"/>
              </a:rPr>
              <a:t>compila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em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código</a:t>
            </a:r>
            <a:r>
              <a:rPr lang="en-US" dirty="0">
                <a:latin typeface="Bahnschrift Light" panose="020B0502040204020203" pitchFamily="34" charset="0"/>
              </a:rPr>
              <a:t> assembly;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latin typeface="Bahnschrift Light" panose="020B0502040204020203" pitchFamily="34" charset="0"/>
              </a:rPr>
              <a:t>Assicrono</a:t>
            </a:r>
            <a:r>
              <a:rPr lang="en-US" b="1" dirty="0">
                <a:latin typeface="Bahnschrift Light" panose="020B0502040204020203" pitchFamily="34" charset="0"/>
              </a:rPr>
              <a:t> e </a:t>
            </a:r>
            <a:r>
              <a:rPr lang="en-US" b="1" dirty="0" err="1">
                <a:latin typeface="Bahnschrift Light" panose="020B0502040204020203" pitchFamily="34" charset="0"/>
              </a:rPr>
              <a:t>orientado</a:t>
            </a:r>
            <a:r>
              <a:rPr lang="en-US" b="1" dirty="0">
                <a:latin typeface="Bahnschrift Light" panose="020B0502040204020203" pitchFamily="34" charset="0"/>
              </a:rPr>
              <a:t> a </a:t>
            </a:r>
            <a:r>
              <a:rPr lang="en-US" b="1" dirty="0" err="1">
                <a:latin typeface="Bahnschrift Light" panose="020B0502040204020203" pitchFamily="34" charset="0"/>
              </a:rPr>
              <a:t>eventos</a:t>
            </a:r>
            <a:r>
              <a:rPr lang="en-US" dirty="0">
                <a:latin typeface="Bahnschrift Light" panose="020B0502040204020203" pitchFamily="34" charset="0"/>
              </a:rPr>
              <a:t> – </a:t>
            </a:r>
            <a:r>
              <a:rPr lang="en-US" dirty="0" err="1">
                <a:latin typeface="Bahnschrift Light" panose="020B0502040204020203" pitchFamily="34" charset="0"/>
              </a:rPr>
              <a:t>Trata</a:t>
            </a:r>
            <a:r>
              <a:rPr lang="en-US" dirty="0">
                <a:latin typeface="Bahnschrift Light" panose="020B0502040204020203" pitchFamily="34" charset="0"/>
              </a:rPr>
              <a:t> as </a:t>
            </a:r>
            <a:r>
              <a:rPr lang="en-US" dirty="0" err="1">
                <a:latin typeface="Bahnschrift Light" panose="020B0502040204020203" pitchFamily="34" charset="0"/>
              </a:rPr>
              <a:t>requisições</a:t>
            </a:r>
            <a:r>
              <a:rPr lang="en-US" dirty="0">
                <a:latin typeface="Bahnschrift Light" panose="020B0502040204020203" pitchFamily="34" charset="0"/>
              </a:rPr>
              <a:t> de </a:t>
            </a:r>
            <a:r>
              <a:rPr lang="en-US" dirty="0" err="1">
                <a:latin typeface="Bahnschrift Light" panose="020B0502040204020203" pitchFamily="34" charset="0"/>
              </a:rPr>
              <a:t>maneira</a:t>
            </a:r>
            <a:r>
              <a:rPr lang="en-US" dirty="0">
                <a:latin typeface="Bahnschrift Light" panose="020B0502040204020203" pitchFamily="34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</a:rPr>
              <a:t>assicronas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Bahnschrift Light" panose="020B0502040204020203" pitchFamily="34" charset="0"/>
              </a:rPr>
              <a:t>Single </a:t>
            </a:r>
            <a:r>
              <a:rPr lang="en-US" b="1" dirty="0" err="1">
                <a:latin typeface="Bahnschrift Light" panose="020B0502040204020203" pitchFamily="34" charset="0"/>
              </a:rPr>
              <a:t>theard</a:t>
            </a:r>
            <a:r>
              <a:rPr lang="en-US" dirty="0">
                <a:latin typeface="Bahnschrift Light" panose="020B0502040204020203" pitchFamily="34" charset="0"/>
              </a:rPr>
              <a:t> – Loop de </a:t>
            </a:r>
            <a:r>
              <a:rPr lang="en-US" dirty="0" err="1">
                <a:latin typeface="Bahnschrift Light" panose="020B0502040204020203" pitchFamily="34" charset="0"/>
              </a:rPr>
              <a:t>eventos</a:t>
            </a:r>
            <a:r>
              <a:rPr lang="en-US" dirty="0">
                <a:latin typeface="Bahnschrift Light" panose="020B0502040204020203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018953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 err="1"/>
              <a:t>Libs</a:t>
            </a:r>
            <a:r>
              <a:rPr lang="pt-BR" dirty="0"/>
              <a:t> NodeJS para IoT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284480" y="323596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9D48BB4-CAF6-433B-A622-1071BA6CDE7B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18AA91-B988-4288-AB4E-80AF2D005500}"/>
              </a:ext>
            </a:extLst>
          </p:cNvPr>
          <p:cNvSpPr txBox="1">
            <a:spLocks/>
          </p:cNvSpPr>
          <p:nvPr/>
        </p:nvSpPr>
        <p:spPr>
          <a:xfrm>
            <a:off x="284480" y="2606040"/>
            <a:ext cx="7569200" cy="2768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Bahnschrift Light" panose="020B0502040204020203" pitchFamily="34" charset="0"/>
              </a:rPr>
              <a:t>Johnny-five – </a:t>
            </a:r>
            <a:r>
              <a:rPr lang="en-US" dirty="0">
                <a:latin typeface="Bahnschrift Light" panose="020B0502040204020203" pitchFamily="34" charset="0"/>
              </a:rPr>
              <a:t>Open source,</a:t>
            </a:r>
            <a:r>
              <a:rPr lang="pt-BR" dirty="0"/>
              <a:t> para placas: Intel Galileo &amp; Edison,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, </a:t>
            </a:r>
            <a:r>
              <a:rPr lang="pt-BR" dirty="0" err="1"/>
              <a:t>Particle</a:t>
            </a:r>
            <a:r>
              <a:rPr lang="pt-BR" dirty="0"/>
              <a:t>/</a:t>
            </a:r>
            <a:r>
              <a:rPr lang="pt-BR" dirty="0" err="1"/>
              <a:t>Spark</a:t>
            </a:r>
            <a:r>
              <a:rPr lang="pt-BR" dirty="0"/>
              <a:t> Core &amp; </a:t>
            </a:r>
            <a:r>
              <a:rPr lang="pt-BR" dirty="0" err="1"/>
              <a:t>Photon</a:t>
            </a:r>
            <a:r>
              <a:rPr lang="pt-BR" dirty="0"/>
              <a:t>, </a:t>
            </a:r>
            <a:r>
              <a:rPr lang="pt-BR" dirty="0" err="1"/>
              <a:t>Tessel</a:t>
            </a:r>
            <a:r>
              <a:rPr lang="pt-BR" dirty="0"/>
              <a:t> 2...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 err="1">
                <a:latin typeface="Bahnschrift Light" panose="020B0502040204020203" pitchFamily="34" charset="0"/>
              </a:rPr>
              <a:t>Rasp-IO</a:t>
            </a:r>
            <a:r>
              <a:rPr lang="pt-BR" b="1" dirty="0">
                <a:latin typeface="Bahnschrift Light" panose="020B0502040204020203" pitchFamily="34" charset="0"/>
              </a:rPr>
              <a:t>:  </a:t>
            </a:r>
            <a:r>
              <a:rPr lang="pt-BR" dirty="0">
                <a:latin typeface="Bahnschrift Light" panose="020B0502040204020203" pitchFamily="34" charset="0"/>
              </a:rPr>
              <a:t>Open source, para </a:t>
            </a:r>
            <a:r>
              <a:rPr lang="pt-BR" dirty="0" err="1">
                <a:latin typeface="Bahnschrift Light" panose="020B0502040204020203" pitchFamily="34" charset="0"/>
              </a:rPr>
              <a:t>raspberry</a:t>
            </a:r>
            <a:r>
              <a:rPr lang="pt-BR" dirty="0">
                <a:latin typeface="Bahnschrift Light" panose="020B0502040204020203" pitchFamily="34" charset="0"/>
              </a:rPr>
              <a:t> </a:t>
            </a:r>
            <a:r>
              <a:rPr lang="pt-BR" dirty="0" err="1">
                <a:latin typeface="Bahnschrift Light" panose="020B0502040204020203" pitchFamily="34" charset="0"/>
              </a:rPr>
              <a:t>Pi</a:t>
            </a:r>
            <a:r>
              <a:rPr lang="pt-BR" dirty="0">
                <a:latin typeface="Bahnschrift Light" panose="020B0502040204020203" pitchFamily="34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6731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Blockchain com NodeJS 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650C21-4F4B-4705-9032-55BF72846623}"/>
              </a:ext>
            </a:extLst>
          </p:cNvPr>
          <p:cNvSpPr txBox="1">
            <a:spLocks/>
          </p:cNvSpPr>
          <p:nvPr/>
        </p:nvSpPr>
        <p:spPr>
          <a:xfrm>
            <a:off x="284480" y="323596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9D48BB4-CAF6-433B-A622-1071BA6CDE7B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18AA91-B988-4288-AB4E-80AF2D005500}"/>
              </a:ext>
            </a:extLst>
          </p:cNvPr>
          <p:cNvSpPr txBox="1">
            <a:spLocks/>
          </p:cNvSpPr>
          <p:nvPr/>
        </p:nvSpPr>
        <p:spPr>
          <a:xfrm>
            <a:off x="284480" y="2606040"/>
            <a:ext cx="7569200" cy="2768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b="1" dirty="0"/>
              <a:t>Sawtooth, Fabric -  </a:t>
            </a:r>
            <a:r>
              <a:rPr lang="pt-BR" dirty="0"/>
              <a:t>Solução open source para implementar projetos baseado em Blockchain e ambos possuem </a:t>
            </a:r>
            <a:r>
              <a:rPr lang="pt-BR" b="1" dirty="0"/>
              <a:t>SDKS</a:t>
            </a:r>
            <a:r>
              <a:rPr lang="pt-BR" dirty="0"/>
              <a:t> para JS. </a:t>
            </a:r>
          </a:p>
        </p:txBody>
      </p:sp>
    </p:spTree>
    <p:extLst>
      <p:ext uri="{BB962C8B-B14F-4D97-AF65-F5344CB8AC3E}">
        <p14:creationId xmlns:p14="http://schemas.microsoft.com/office/powerpoint/2010/main" val="315531045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4" y="472700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Baskerville Old Face" panose="02020602080505020303" pitchFamily="18" charset="0"/>
              </a:rPr>
              <a:t>Obrigado</a:t>
            </a:r>
            <a:r>
              <a:rPr lang="en-US" dirty="0">
                <a:latin typeface="Baskerville Old Face" panose="02020602080505020303" pitchFamily="18" charset="0"/>
              </a:rPr>
              <a:t>!</a:t>
            </a:r>
            <a:br>
              <a:rPr lang="en-US" dirty="0">
                <a:latin typeface="Baskerville Old Face" panose="02020602080505020303" pitchFamily="18" charset="0"/>
              </a:rPr>
            </a:br>
            <a:br>
              <a:rPr lang="en-US" dirty="0">
                <a:latin typeface="Baskerville Old Face" panose="02020602080505020303" pitchFamily="18" charset="0"/>
              </a:rPr>
            </a:br>
            <a:br>
              <a:rPr lang="en-US" dirty="0">
                <a:latin typeface="Baskerville Old Face" panose="02020602080505020303" pitchFamily="18" charset="0"/>
              </a:rPr>
            </a:b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A25469A-A4D0-4510-8D96-424DAD48ECD9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527059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021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Baskerville Old Face" panose="02020602080505020303" pitchFamily="18" charset="0"/>
              </a:rPr>
              <a:t>O que é </a:t>
            </a:r>
            <a:r>
              <a:rPr lang="pt-BR" dirty="0"/>
              <a:t>Internet das Coisas </a:t>
            </a:r>
            <a:r>
              <a:rPr lang="en-US" dirty="0">
                <a:latin typeface="Baskerville Old Face" panose="02020602080505020303" pitchFamily="18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45246"/>
            <a:ext cx="4013200" cy="232403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Bahnschrift Light" panose="020B0502040204020203" pitchFamily="34" charset="0"/>
              </a:rPr>
              <a:t>Embarcar </a:t>
            </a:r>
            <a:r>
              <a:rPr lang="pt-BR" b="1" dirty="0">
                <a:latin typeface="Bahnschrift Light" panose="020B0502040204020203" pitchFamily="34" charset="0"/>
              </a:rPr>
              <a:t>conectividade</a:t>
            </a:r>
            <a:r>
              <a:rPr lang="pt-BR" dirty="0">
                <a:latin typeface="Bahnschrift Light" panose="020B0502040204020203" pitchFamily="34" charset="0"/>
              </a:rPr>
              <a:t>, sensores e atuadores para </a:t>
            </a:r>
            <a:r>
              <a:rPr lang="pt-BR" b="1" dirty="0">
                <a:latin typeface="Bahnschrift Light" panose="020B0502040204020203" pitchFamily="34" charset="0"/>
              </a:rPr>
              <a:t>compartilhar dados</a:t>
            </a:r>
            <a:r>
              <a:rPr lang="pt-BR" dirty="0">
                <a:latin typeface="Bahnschrift Light" panose="020B0502040204020203" pitchFamily="34" charset="0"/>
              </a:rPr>
              <a:t> entre múltiplos dispositivos e, assim, </a:t>
            </a:r>
            <a:r>
              <a:rPr lang="pt-BR" b="1" dirty="0">
                <a:latin typeface="Bahnschrift Light" panose="020B0502040204020203" pitchFamily="34" charset="0"/>
              </a:rPr>
              <a:t>agregar  valor</a:t>
            </a:r>
            <a:r>
              <a:rPr lang="pt-BR" dirty="0">
                <a:latin typeface="Bahnschrift Light" panose="020B0502040204020203" pitchFamily="34" charset="0"/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665C4A-59D1-4BE7-8704-0BE15F97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937398"/>
            <a:ext cx="3475021" cy="2568163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6FD5980-3689-40A5-BE40-5D383952566E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77246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69" y="114459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skerville Old Face" panose="02020602080505020303" pitchFamily="18" charset="0"/>
              </a:rPr>
              <a:t>Perguntas</a:t>
            </a:r>
            <a:r>
              <a:rPr lang="en-US" dirty="0">
                <a:latin typeface="Baskerville Old Face" panose="02020602080505020303" pitchFamily="18" charset="0"/>
              </a:rPr>
              <a:t>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34" y="2510443"/>
            <a:ext cx="5270269" cy="395270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4F2568A-2AAD-4E36-8C5C-9C6814B510C4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3954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5506"/>
            <a:ext cx="8229600" cy="817563"/>
          </a:xfrm>
        </p:spPr>
        <p:txBody>
          <a:bodyPr/>
          <a:lstStyle/>
          <a:p>
            <a:r>
              <a:rPr lang="en-US" dirty="0" err="1">
                <a:latin typeface="Baskerville Old Face" panose="02020602080505020303" pitchFamily="18" charset="0"/>
              </a:rPr>
              <a:t>Referências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13357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hlinkClick r:id="rId3"/>
              </a:rPr>
              <a:t>https://github.com/cassiolpaixao90/knot-iot-blockchain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>
                <a:hlinkClick r:id="rId4"/>
              </a:rPr>
              <a:t>https://github.com/cassiolpaixao90/blockchain-iot-jsdayrecife</a:t>
            </a: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>
              <a:lnSpc>
                <a:spcPct val="100000"/>
              </a:lnSpc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9DC8CCD-4112-444B-8D23-05BE0F44CE0A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8745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0211"/>
            <a:ext cx="8229600" cy="1143000"/>
          </a:xfrm>
        </p:spPr>
        <p:txBody>
          <a:bodyPr/>
          <a:lstStyle/>
          <a:p>
            <a:r>
              <a:rPr lang="pt-BR" dirty="0"/>
              <a:t>Dispositivos Inteligentes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59421"/>
            <a:ext cx="3352800" cy="3666742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Bahnschrift Light" panose="020B0502040204020203" pitchFamily="34" charset="0"/>
              </a:rPr>
              <a:t>  Dispositivos com comunicação </a:t>
            </a:r>
            <a:r>
              <a:rPr lang="pt-BR" b="1" dirty="0">
                <a:latin typeface="Bahnschrift Light" panose="020B0502040204020203" pitchFamily="34" charset="0"/>
              </a:rPr>
              <a:t>direta (IP)</a:t>
            </a:r>
            <a:r>
              <a:rPr lang="pt-BR" dirty="0">
                <a:latin typeface="Bahnschrift Light" panose="020B0502040204020203" pitchFamily="34" charset="0"/>
              </a:rPr>
              <a:t> à internet.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CD0E42-B59D-4332-9D3D-AB49D473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59" y="2459421"/>
            <a:ext cx="2011680" cy="31397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79BFE14-0454-4BFD-AC7B-CDEE3294D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934" y="3171634"/>
            <a:ext cx="2270442" cy="24380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1B7116E-8B74-4CC5-9F98-FADEF8C066EA}"/>
              </a:ext>
            </a:extLst>
          </p:cNvPr>
          <p:cNvSpPr txBox="1">
            <a:spLocks/>
          </p:cNvSpPr>
          <p:nvPr/>
        </p:nvSpPr>
        <p:spPr>
          <a:xfrm>
            <a:off x="3735367" y="5377048"/>
            <a:ext cx="2072642" cy="9448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Bahnschrift Light" panose="020B0502040204020203" pitchFamily="34" charset="0"/>
              </a:rPr>
              <a:t>Arduino </a:t>
            </a:r>
            <a:r>
              <a:rPr lang="pt-BR" dirty="0" err="1">
                <a:latin typeface="Bahnschrift Light" panose="020B0502040204020203" pitchFamily="34" charset="0"/>
              </a:rPr>
              <a:t>Yun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356882-F8A5-4C44-A524-8CFFF4E89DC9}"/>
              </a:ext>
            </a:extLst>
          </p:cNvPr>
          <p:cNvSpPr txBox="1">
            <a:spLocks/>
          </p:cNvSpPr>
          <p:nvPr/>
        </p:nvSpPr>
        <p:spPr>
          <a:xfrm>
            <a:off x="6478567" y="5529448"/>
            <a:ext cx="2072642" cy="9448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 err="1">
                <a:latin typeface="Bahnschrift Light" panose="020B0502040204020203" pitchFamily="34" charset="0"/>
              </a:rPr>
              <a:t>Raspberry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0BF379C-496F-4345-8FC6-6B0E4CB17A38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8651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0211"/>
            <a:ext cx="8229600" cy="1143000"/>
          </a:xfrm>
        </p:spPr>
        <p:txBody>
          <a:bodyPr/>
          <a:lstStyle/>
          <a:p>
            <a:r>
              <a:rPr lang="pt-BR" dirty="0"/>
              <a:t>Dispositivos Inteligentes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6080" y="5030783"/>
            <a:ext cx="3352800" cy="59785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Bahnschrift Light" panose="020B0502040204020203" pitchFamily="34" charset="0"/>
              </a:rPr>
              <a:t>Wearable com </a:t>
            </a:r>
            <a:r>
              <a:rPr lang="en-US" dirty="0" err="1">
                <a:latin typeface="Bahnschrift Light" panose="020B0502040204020203" pitchFamily="34" charset="0"/>
              </a:rPr>
              <a:t>bluetooth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6" name="Picture 2" descr="http://media.gadgetsin.com/2014/05/wellograph_smart_watch_with_fitness_tracker_3.jpg">
            <a:extLst>
              <a:ext uri="{FF2B5EF4-FFF2-40B4-BE49-F238E27FC236}">
                <a16:creationId xmlns:a16="http://schemas.microsoft.com/office/drawing/2014/main" id="{D97A1371-5308-4568-A71F-7C707781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507" y="2646290"/>
            <a:ext cx="4335440" cy="238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B9C6A-D5AB-4FE6-B672-5D0188A93F24}"/>
              </a:ext>
            </a:extLst>
          </p:cNvPr>
          <p:cNvSpPr txBox="1">
            <a:spLocks/>
          </p:cNvSpPr>
          <p:nvPr/>
        </p:nvSpPr>
        <p:spPr>
          <a:xfrm>
            <a:off x="609600" y="2611821"/>
            <a:ext cx="3352800" cy="16553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Bahnschrift Light" panose="020B0502040204020203" pitchFamily="34" charset="0"/>
              </a:rPr>
              <a:t>  Dispositivos com comunicação </a:t>
            </a:r>
            <a:r>
              <a:rPr lang="pt-BR" b="1" dirty="0">
                <a:latin typeface="Bahnschrift Light" panose="020B0502040204020203" pitchFamily="34" charset="0"/>
              </a:rPr>
              <a:t>indireta </a:t>
            </a:r>
            <a:r>
              <a:rPr lang="pt-BR" dirty="0">
                <a:latin typeface="Bahnschrift Light" panose="020B0502040204020203" pitchFamily="34" charset="0"/>
              </a:rPr>
              <a:t> à internet.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4FF81B-6F99-4EF1-9014-529754F440E4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2127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9811"/>
            <a:ext cx="7233920" cy="1143000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r>
              <a:rPr lang="pt-BR" dirty="0"/>
              <a:t>Por que todos estão olhando para IoT 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EB9C6A-D5AB-4FE6-B672-5D0188A93F24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3251199" cy="22402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dirty="0"/>
              <a:t>A previsão da Gartner Inc. é de que </a:t>
            </a:r>
            <a:r>
              <a:rPr lang="pt-BR" b="1" dirty="0"/>
              <a:t>dispositivos e produtos </a:t>
            </a:r>
            <a:r>
              <a:rPr lang="pt-BR" dirty="0"/>
              <a:t>conectados chegarão a 50 bilhões em 2020.</a:t>
            </a:r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DFF2B036-2A84-454F-ACC7-FDA40BDE3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399" y="2710517"/>
            <a:ext cx="5097215" cy="3092344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26BFC9A-6029-4C95-885F-3FA13179DF12}"/>
              </a:ext>
            </a:extLst>
          </p:cNvPr>
          <p:cNvSpPr/>
          <p:nvPr/>
        </p:nvSpPr>
        <p:spPr>
          <a:xfrm>
            <a:off x="132080" y="101600"/>
            <a:ext cx="1656080" cy="64008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39208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2"/>
            <a:ext cx="7233920" cy="1155469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>
                <a:latin typeface="Bahnschrift Light" panose="020B0502040204020203" pitchFamily="34" charset="0"/>
              </a:rPr>
              <a:t>E isto leva a um problema...</a:t>
            </a:r>
            <a:br>
              <a:rPr lang="pt-BR" dirty="0">
                <a:latin typeface="Bahnschrift Light" panose="020B0502040204020203" pitchFamily="34" charset="0"/>
              </a:rPr>
            </a:br>
            <a:r>
              <a:rPr lang="pt-BR" sz="3600" dirty="0">
                <a:latin typeface="Bahnschrift Light" panose="020B0502040204020203" pitchFamily="34" charset="0"/>
              </a:rPr>
              <a:t>“</a:t>
            </a:r>
            <a:r>
              <a:rPr lang="pt-BR" sz="3600" b="1" dirty="0">
                <a:solidFill>
                  <a:schemeClr val="tx1"/>
                </a:solidFill>
                <a:latin typeface="Bahnschrift Light" panose="020B0502040204020203" pitchFamily="34" charset="0"/>
              </a:rPr>
              <a:t>Complexidade”</a:t>
            </a:r>
            <a:endParaRPr lang="en-US" sz="36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B6385A-DB25-4A88-BBF6-A40C899B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0" y="2349732"/>
            <a:ext cx="7914420" cy="442303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B0F16-BA88-43C9-A92A-F6C6D259E7B0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6964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Como mitigar essa complexidade ?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1B4E3C-EA04-4898-8C05-39625965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81" y="2932341"/>
            <a:ext cx="3359020" cy="1219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12488C-4A62-4C50-8EDD-5A067D5A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99" y="2800261"/>
            <a:ext cx="2316681" cy="20499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C29D19-FD72-448A-BFF9-1D94F47EC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01" y="4263925"/>
            <a:ext cx="1891798" cy="1891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A6E7CC-8AAC-4669-977C-6A28742D4033}"/>
              </a:ext>
            </a:extLst>
          </p:cNvPr>
          <p:cNvSpPr txBox="1">
            <a:spLocks/>
          </p:cNvSpPr>
          <p:nvPr/>
        </p:nvSpPr>
        <p:spPr>
          <a:xfrm>
            <a:off x="3295901" y="5663737"/>
            <a:ext cx="2316681" cy="949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dirty="0"/>
            </a:br>
            <a:r>
              <a:rPr lang="pt-BR" sz="2400" dirty="0"/>
              <a:t>IBM Watson IoT</a:t>
            </a:r>
            <a:endParaRPr lang="en-US" sz="24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7CBEC0-3A59-49ED-BCA3-763B0F1428AE}"/>
              </a:ext>
            </a:extLst>
          </p:cNvPr>
          <p:cNvSpPr txBox="1">
            <a:spLocks/>
          </p:cNvSpPr>
          <p:nvPr/>
        </p:nvSpPr>
        <p:spPr>
          <a:xfrm>
            <a:off x="1276959" y="4375470"/>
            <a:ext cx="2316681" cy="949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dirty="0"/>
            </a:br>
            <a:r>
              <a:rPr lang="pt-BR" sz="2400" dirty="0"/>
              <a:t>AWS IoT</a:t>
            </a:r>
            <a:endParaRPr lang="en-US" sz="24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728346-B1B1-4CA9-B629-31419EE96515}"/>
              </a:ext>
            </a:extLst>
          </p:cNvPr>
          <p:cNvSpPr txBox="1">
            <a:spLocks/>
          </p:cNvSpPr>
          <p:nvPr/>
        </p:nvSpPr>
        <p:spPr>
          <a:xfrm>
            <a:off x="5973859" y="3743143"/>
            <a:ext cx="2316681" cy="949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dirty="0"/>
            </a:br>
            <a:r>
              <a:rPr lang="pt-BR" sz="2400" dirty="0"/>
              <a:t>KNoT IoT</a:t>
            </a:r>
            <a:endParaRPr lang="en-US" sz="24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BBE30A-5A17-4013-B543-71A9E24289D1}"/>
              </a:ext>
            </a:extLst>
          </p:cNvPr>
          <p:cNvSpPr txBox="1">
            <a:spLocks/>
          </p:cNvSpPr>
          <p:nvPr/>
        </p:nvSpPr>
        <p:spPr>
          <a:xfrm>
            <a:off x="457200" y="1751269"/>
            <a:ext cx="7569200" cy="775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pt-BR" dirty="0"/>
            </a:br>
            <a:r>
              <a:rPr lang="pt-BR" b="1" dirty="0"/>
              <a:t>Plataformas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E9971D7-157B-4187-B150-84FDE8145F62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54070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Caso de uso em IoT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4" name="Espaço Reservado para Conteúdo 4">
            <a:extLst>
              <a:ext uri="{FF2B5EF4-FFF2-40B4-BE49-F238E27FC236}">
                <a16:creationId xmlns:a16="http://schemas.microsoft.com/office/drawing/2014/main" id="{E6DAD2D3-CB6F-4A32-A31A-D43272F26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7317" y="2224088"/>
            <a:ext cx="5617745" cy="3541712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FDAB14-A9EC-4EF8-A53D-3C3760839E4E}"/>
              </a:ext>
            </a:extLst>
          </p:cNvPr>
          <p:cNvSpPr txBox="1">
            <a:spLocks/>
          </p:cNvSpPr>
          <p:nvPr/>
        </p:nvSpPr>
        <p:spPr>
          <a:xfrm>
            <a:off x="318938" y="2306320"/>
            <a:ext cx="2769702" cy="34594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Bahnschrift Light" panose="020B0502040204020203" pitchFamily="34" charset="0"/>
              </a:rPr>
              <a:t>  </a:t>
            </a:r>
            <a:r>
              <a:rPr lang="pt-BR" b="1" dirty="0">
                <a:latin typeface="Bahnschrift Light" panose="020B0502040204020203" pitchFamily="34" charset="0"/>
              </a:rPr>
              <a:t>Saúde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latin typeface="Bahnschrift Light" panose="020B0502040204020203" pitchFamily="34" charset="0"/>
              </a:rPr>
              <a:t>Casa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latin typeface="Bahnschrift Light" panose="020B0502040204020203" pitchFamily="34" charset="0"/>
              </a:rPr>
              <a:t>Transporte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latin typeface="Bahnschrift Light" panose="020B0502040204020203" pitchFamily="34" charset="0"/>
              </a:rPr>
              <a:t>Cidades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b="1" dirty="0">
                <a:latin typeface="Bahnschrift Light" panose="020B0502040204020203" pitchFamily="34" charset="0"/>
              </a:rPr>
              <a:t>Indústrias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07A6FCA-6F3B-4BE1-B22D-6323BC09C8DD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5666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263"/>
            <a:ext cx="7569200" cy="775243"/>
          </a:xfrm>
        </p:spPr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Desafio da Internet das Coisas</a:t>
            </a:r>
            <a:endParaRPr lang="en-US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FDAB14-A9EC-4EF8-A53D-3C3760839E4E}"/>
              </a:ext>
            </a:extLst>
          </p:cNvPr>
          <p:cNvSpPr txBox="1">
            <a:spLocks/>
          </p:cNvSpPr>
          <p:nvPr/>
        </p:nvSpPr>
        <p:spPr>
          <a:xfrm>
            <a:off x="318938" y="2910671"/>
            <a:ext cx="4413829" cy="3708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>
                <a:latin typeface="Bahnschrift Light" panose="020B0502040204020203" pitchFamily="34" charset="0"/>
              </a:rPr>
              <a:t> </a:t>
            </a:r>
            <a:r>
              <a:rPr lang="pt-BR" dirty="0"/>
              <a:t>Falta de capacitação  tanto de profissionais quanto de empresas</a:t>
            </a:r>
            <a:r>
              <a:rPr lang="pt-BR" b="1" dirty="0">
                <a:latin typeface="Bahnschrift Light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Os dispositivos IoT possuem pouco poder de processamento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dirty="0"/>
              <a:t>Falta de atualização </a:t>
            </a:r>
            <a:r>
              <a:rPr lang="pt-BR"/>
              <a:t>dos firmwares </a:t>
            </a:r>
            <a:r>
              <a:rPr lang="pt-BR" dirty="0"/>
              <a:t>nos dispositivos com frequência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b="1" dirty="0">
              <a:latin typeface="Bahnschrift Light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59D057-C492-4746-B52B-D2AAACE1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67" y="2783673"/>
            <a:ext cx="4092295" cy="38255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B2B5B06-2A45-4C3D-B425-743A32973393}"/>
              </a:ext>
            </a:extLst>
          </p:cNvPr>
          <p:cNvSpPr txBox="1">
            <a:spLocks/>
          </p:cNvSpPr>
          <p:nvPr/>
        </p:nvSpPr>
        <p:spPr>
          <a:xfrm>
            <a:off x="457200" y="1856031"/>
            <a:ext cx="7569200" cy="7752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Segurança</a:t>
            </a:r>
            <a:endParaRPr lang="en-US" sz="3200" b="1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114C571-1E5B-4BB0-B36B-99B97BEE1EBC}"/>
              </a:ext>
            </a:extLst>
          </p:cNvPr>
          <p:cNvSpPr/>
          <p:nvPr/>
        </p:nvSpPr>
        <p:spPr>
          <a:xfrm>
            <a:off x="81280" y="81280"/>
            <a:ext cx="1625600" cy="619760"/>
          </a:xfrm>
          <a:prstGeom prst="roundRect">
            <a:avLst/>
          </a:prstGeom>
          <a:solidFill>
            <a:srgbClr val="E47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9487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12145</TotalTime>
  <Words>342</Words>
  <Application>Microsoft Office PowerPoint</Application>
  <PresentationFormat>Apresentação na tela (4:3)</PresentationFormat>
  <Paragraphs>92</Paragraphs>
  <Slides>21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Bahnschrift Light</vt:lpstr>
      <vt:lpstr>Baskerville Old Face</vt:lpstr>
      <vt:lpstr>Calibri</vt:lpstr>
      <vt:lpstr>Calibri Light</vt:lpstr>
      <vt:lpstr>Wingdings</vt:lpstr>
      <vt:lpstr>Retrospect</vt:lpstr>
      <vt:lpstr>Aplicando BlockChain no Contexto de Internet das Coisas</vt:lpstr>
      <vt:lpstr>O que é Internet das Coisas ?</vt:lpstr>
      <vt:lpstr>Dispositivos Inteligentes</vt:lpstr>
      <vt:lpstr>Dispositivos Inteligentes</vt:lpstr>
      <vt:lpstr>  Por que todos estão olhando para IoT ?</vt:lpstr>
      <vt:lpstr> E isto leva a um problema... “Complexidade”</vt:lpstr>
      <vt:lpstr> Como mitigar essa complexidade ?</vt:lpstr>
      <vt:lpstr> Caso de uso em IoT</vt:lpstr>
      <vt:lpstr> Desafio da Internet das Coisas</vt:lpstr>
      <vt:lpstr> Desafio da Internet das Coisas</vt:lpstr>
      <vt:lpstr> Bitcoin, a origem do Blockchain</vt:lpstr>
      <vt:lpstr> Bitcoin, a origem do Blockchain</vt:lpstr>
      <vt:lpstr> O que é BlockChain ?</vt:lpstr>
      <vt:lpstr> Contrato Inteligente ?</vt:lpstr>
      <vt:lpstr> Consenso </vt:lpstr>
      <vt:lpstr> Por que NodeJS para IoT?</vt:lpstr>
      <vt:lpstr> Libs NodeJS para IoT</vt:lpstr>
      <vt:lpstr> Blockchain com NodeJS </vt:lpstr>
      <vt:lpstr>Obrigado!   </vt:lpstr>
      <vt:lpstr>Perguntas ?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lxe072000</dc:creator>
  <cp:lastModifiedBy>Cassio Paixao</cp:lastModifiedBy>
  <cp:revision>263</cp:revision>
  <cp:lastPrinted>2014-04-11T16:23:01Z</cp:lastPrinted>
  <dcterms:created xsi:type="dcterms:W3CDTF">2011-08-25T15:49:05Z</dcterms:created>
  <dcterms:modified xsi:type="dcterms:W3CDTF">2018-12-01T03:50:54Z</dcterms:modified>
</cp:coreProperties>
</file>